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9" r:id="rId3"/>
    <p:sldId id="300" r:id="rId4"/>
    <p:sldId id="274" r:id="rId5"/>
    <p:sldId id="275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AE92C-A55A-44AD-991C-E8D9800209D3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C54E5-5512-4495-9F7A-526E5122844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7981A-F32B-4775-ACB3-4F916B26AF5F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C0623-E7DA-4DC2-A01D-2224392915E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medieminuttet.blogspot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lkeskolen.dk/510927/skolen-har-brug-for-et-kultur--og-laeringscenter-i-2012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rdtilbillede.blogspot.com/" TargetMode="External"/><Relationship Id="rId2" Type="http://schemas.openxmlformats.org/officeDocument/2006/relationships/hyperlink" Target="http://www.bambuse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01622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sz="3600" dirty="0" smtClean="0"/>
              <a:t>Skoleudvikling og skolebiblioteksudvikling</a:t>
            </a:r>
            <a:endParaRPr lang="da-DK" sz="360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/>
          <a:lstStyle/>
          <a:p>
            <a:r>
              <a:rPr lang="da-DK" dirty="0" smtClean="0"/>
              <a:t>7. </a:t>
            </a:r>
            <a:r>
              <a:rPr lang="da-DK" dirty="0" smtClean="0"/>
              <a:t>M</a:t>
            </a:r>
            <a:r>
              <a:rPr lang="da-DK" dirty="0" smtClean="0"/>
              <a:t>aj 2012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gradFill rotWithShape="0">
            <a:gsLst>
              <a:gs pos="0">
                <a:srgbClr val="EDEDED"/>
              </a:gs>
              <a:gs pos="65001">
                <a:srgbClr val="CFCFCF"/>
              </a:gs>
              <a:gs pos="100000">
                <a:srgbClr val="BABABA"/>
              </a:gs>
            </a:gsLst>
            <a:lin ang="5400000"/>
          </a:gradFill>
          <a:ln w="13546">
            <a:solidFill>
              <a:srgbClr val="000000"/>
            </a:solidFill>
            <a:round/>
          </a:ln>
          <a:effectLst>
            <a:outerShdw dist="20000" dir="5400000" algn="ctr" rotWithShape="0">
              <a:srgbClr val="000000">
                <a:alpha val="37999"/>
              </a:srgbClr>
            </a:outerShdw>
          </a:effectLst>
        </p:spPr>
        <p:txBody>
          <a:bodyPr lIns="62506" rIns="62506">
            <a:normAutofit fontScale="90000"/>
          </a:bodyPr>
          <a:lstStyle/>
          <a:p>
            <a:pPr defTabSz="914145"/>
            <a:r>
              <a:rPr lang="da-DK" sz="22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‍</a:t>
            </a:r>
            <a:br>
              <a:rPr lang="da-DK" sz="22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22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2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4000" b="1" dirty="0" smtClean="0">
                <a:ea typeface="Helvetica" charset="0"/>
                <a:cs typeface="Helvetica" charset="0"/>
                <a:sym typeface="Helvetica" charset="0"/>
              </a:rPr>
              <a:t>Fokus III: Roller og relationer</a:t>
            </a:r>
            <a:br>
              <a:rPr lang="da-DK" sz="4000" b="1" dirty="0" smtClean="0">
                <a:ea typeface="Helvetica" charset="0"/>
                <a:cs typeface="Helvetica" charset="0"/>
                <a:sym typeface="Helvetica" charset="0"/>
              </a:rPr>
            </a:br>
            <a:endParaRPr lang="da-DK" sz="4000" dirty="0" smtClean="0"/>
          </a:p>
        </p:txBody>
      </p:sp>
      <p:sp>
        <p:nvSpPr>
          <p:cNvPr id="26627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2348508"/>
            <a:ext cx="8229823" cy="3777258"/>
          </a:xfrm>
        </p:spPr>
        <p:txBody>
          <a:bodyPr lIns="88896" tIns="50798" rIns="88896" bIns="50798" anchor="t"/>
          <a:lstStyle/>
          <a:p>
            <a:pPr marL="205376" indent="-205376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ea typeface="Helvetica" charset="0"/>
                <a:cs typeface="Helvetica" charset="0"/>
                <a:sym typeface="Helvetica" charset="0"/>
              </a:rPr>
              <a:t>Lærer- og elevroller</a:t>
            </a:r>
          </a:p>
          <a:p>
            <a:pPr marL="205376" indent="-205376" defTabSz="914145">
              <a:spcBef>
                <a:spcPts val="492"/>
              </a:spcBef>
              <a:buNone/>
            </a:pPr>
            <a:endParaRPr lang="da-DK" dirty="0" smtClean="0">
              <a:ea typeface="Helvetica" charset="0"/>
              <a:cs typeface="Helvetica" charset="0"/>
              <a:sym typeface="Helvetica" charset="0"/>
            </a:endParaRPr>
          </a:p>
          <a:p>
            <a:pPr marL="205376" indent="-205376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ea typeface="Helvetica" charset="0"/>
                <a:cs typeface="Helvetica" charset="0"/>
                <a:sym typeface="Helvetica" charset="0"/>
              </a:rPr>
              <a:t>Positioner i undervisningen</a:t>
            </a:r>
          </a:p>
          <a:p>
            <a:pPr marL="205376" indent="-205376" defTabSz="914145">
              <a:spcBef>
                <a:spcPts val="492"/>
              </a:spcBef>
              <a:buNone/>
            </a:pPr>
            <a:endParaRPr lang="da-DK" dirty="0" smtClean="0">
              <a:ea typeface="Helvetica" charset="0"/>
              <a:cs typeface="Helvetica" charset="0"/>
              <a:sym typeface="Helvetica" charset="0"/>
            </a:endParaRPr>
          </a:p>
          <a:p>
            <a:pPr marL="205376" indent="-205376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ea typeface="Helvetica" charset="0"/>
                <a:cs typeface="Helvetica" charset="0"/>
                <a:sym typeface="Helvetica" charset="0"/>
              </a:rPr>
              <a:t>Undervisning og vejledning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>
            <a:normAutofit fontScale="90000"/>
          </a:bodyPr>
          <a:lstStyle/>
          <a:p>
            <a:pPr defTabSz="914145"/>
            <a:r>
              <a:rPr lang="da-DK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3100" dirty="0" smtClean="0">
                <a:ea typeface="Helvetica" charset="0"/>
                <a:cs typeface="Helvetica" charset="0"/>
                <a:sym typeface="Helvetica" charset="0"/>
              </a:rPr>
              <a:t>Skolen </a:t>
            </a:r>
            <a:r>
              <a:rPr lang="da-DK" sz="3100" dirty="0" smtClean="0">
                <a:ea typeface="Helvetica" charset="0"/>
                <a:cs typeface="Helvetica" charset="0"/>
                <a:sym typeface="Helvetica" charset="0"/>
              </a:rPr>
              <a:t>og medierne – Svendborg Kommune – 2012</a:t>
            </a:r>
            <a:br>
              <a:rPr lang="da-DK" sz="3100" dirty="0" smtClean="0">
                <a:ea typeface="Helvetica" charset="0"/>
                <a:cs typeface="Helvetica" charset="0"/>
                <a:sym typeface="Helvetica" charset="0"/>
              </a:rPr>
            </a:br>
            <a:endParaRPr lang="da-DK" sz="3100" dirty="0" smtClean="0"/>
          </a:p>
        </p:txBody>
      </p:sp>
      <p:sp>
        <p:nvSpPr>
          <p:cNvPr id="27651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/>
          <a:lstStyle/>
          <a:p>
            <a:pPr marL="0" indent="0" defTabSz="914145">
              <a:spcBef>
                <a:spcPts val="492"/>
              </a:spcBef>
              <a:buNone/>
            </a:pPr>
            <a:endParaRPr lang="da-DK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endParaRPr lang="da-DK" sz="27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endParaRPr lang="da-DK" sz="22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r>
              <a:rPr lang="da-DK" sz="1800" dirty="0" smtClean="0">
                <a:latin typeface="+mj-lt"/>
                <a:ea typeface="Helvetica" charset="0"/>
                <a:cs typeface="Helvetica" charset="0"/>
                <a:sym typeface="Helvetica" charset="0"/>
              </a:rPr>
              <a:t>Ole Christensen og Lars Tjørnelund Nissen (2012):</a:t>
            </a:r>
            <a:endParaRPr lang="da-DK" dirty="0" smtClean="0">
              <a:latin typeface="+mj-lt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spcBef>
                <a:spcPts val="492"/>
              </a:spcBef>
              <a:buNone/>
            </a:pPr>
            <a:r>
              <a:rPr lang="da-DK" sz="1800" dirty="0" smtClean="0">
                <a:latin typeface="+mj-lt"/>
                <a:ea typeface="Helvetica" charset="0"/>
                <a:cs typeface="Helvetica" charset="0"/>
                <a:sym typeface="Helvetica" charset="0"/>
              </a:rPr>
              <a:t>Skolen og medierne - fra medievejledning til ny pædagogisk praksis</a:t>
            </a:r>
            <a:endParaRPr lang="da-DK" dirty="0" smtClean="0">
              <a:latin typeface="+mj-lt"/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endParaRPr lang="da-DK" sz="1800" i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endParaRPr lang="da-DK" sz="1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endParaRPr lang="da-DK" sz="1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endParaRPr lang="da-DK" sz="1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endParaRPr lang="da-DK" sz="1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spcBef>
                <a:spcPts val="492"/>
              </a:spcBef>
              <a:buNone/>
            </a:pPr>
            <a:r>
              <a:rPr lang="da-DK" sz="1800" dirty="0" smtClean="0">
                <a:ea typeface="Helvetica" charset="0"/>
                <a:cs typeface="Helvetica" charset="0"/>
                <a:sym typeface="Helvetica" charset="0"/>
              </a:rPr>
              <a:t>http</a:t>
            </a:r>
            <a:r>
              <a:rPr lang="da-DK" sz="1800" dirty="0" smtClean="0">
                <a:ea typeface="Helvetica" charset="0"/>
                <a:cs typeface="Helvetica" charset="0"/>
                <a:sym typeface="Helvetica" charset="0"/>
              </a:rPr>
              <a:t>://www.avumedier.dk/Libraries/Dokumenter/Skolen_og_medierne_-_fra_medievejledning_til_ny_p%c3%a6dagogisk_praksis_1.sflb.ashx</a:t>
            </a:r>
            <a:endParaRPr lang="da-DK" dirty="0" smtClean="0"/>
          </a:p>
        </p:txBody>
      </p:sp>
      <p:sp>
        <p:nvSpPr>
          <p:cNvPr id="27652" name="Rectangle 3"/>
          <p:cNvSpPr>
            <a:spLocks/>
          </p:cNvSpPr>
          <p:nvPr/>
        </p:nvSpPr>
        <p:spPr bwMode="auto">
          <a:xfrm>
            <a:off x="2286000" y="5156895"/>
            <a:ext cx="6534299" cy="140531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algn="r" defTabSz="914145"/>
            <a:r>
              <a:rPr lang="da-DK" sz="1500" u="sng" dirty="0" smtClean="0">
                <a:latin typeface="Helvetica" charset="0"/>
                <a:ea typeface="Helvetica" charset="0"/>
                <a:cs typeface="Helvetica" charset="0"/>
                <a:sym typeface="Helvetica" charset="0"/>
                <a:hlinkClick r:id="rId2"/>
              </a:rPr>
              <a:t>/</a:t>
            </a:r>
            <a:endParaRPr lang="da-DK" sz="1500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1"/>
          <p:cNvSpPr>
            <a:spLocks/>
          </p:cNvSpPr>
          <p:nvPr/>
        </p:nvSpPr>
        <p:spPr bwMode="auto">
          <a:xfrm>
            <a:off x="2563937" y="2651002"/>
            <a:ext cx="1783705" cy="1330523"/>
          </a:xfrm>
          <a:prstGeom prst="wedgeEllipseCallout">
            <a:avLst>
              <a:gd name="adj1" fmla="val -63153"/>
              <a:gd name="adj2" fmla="val -2435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Blog</a:t>
            </a:r>
            <a:endParaRPr lang="da-DK" dirty="0"/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155154" y="131713"/>
            <a:ext cx="2030387" cy="2030388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lave en brainstorm eller tænke over et emne...</a:t>
            </a:r>
            <a:endParaRPr lang="da-DK" dirty="0"/>
          </a:p>
        </p:txBody>
      </p:sp>
      <p:sp>
        <p:nvSpPr>
          <p:cNvPr id="34819" name="AutoShape 3"/>
          <p:cNvSpPr>
            <a:spLocks/>
          </p:cNvSpPr>
          <p:nvPr/>
        </p:nvSpPr>
        <p:spPr bwMode="auto">
          <a:xfrm>
            <a:off x="2563937" y="436439"/>
            <a:ext cx="1933277" cy="1420936"/>
          </a:xfrm>
          <a:prstGeom prst="wedgeEllipseCallout">
            <a:avLst>
              <a:gd name="adj1" fmla="val -61028"/>
              <a:gd name="adj2" fmla="val -26583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Mindmeister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6966273" y="2776017"/>
            <a:ext cx="2089547" cy="1550417"/>
          </a:xfrm>
          <a:prstGeom prst="wedgeEllipseCallout">
            <a:avLst>
              <a:gd name="adj1" fmla="val -7944"/>
              <a:gd name="adj2" fmla="val -80315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Prezi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1" name="AutoShape 5"/>
          <p:cNvSpPr>
            <a:spLocks/>
          </p:cNvSpPr>
          <p:nvPr/>
        </p:nvSpPr>
        <p:spPr bwMode="auto">
          <a:xfrm>
            <a:off x="104924" y="4889004"/>
            <a:ext cx="2010296" cy="1755800"/>
          </a:xfrm>
          <a:prstGeom prst="wedgeEllipseCallout">
            <a:avLst>
              <a:gd name="adj1" fmla="val 56056"/>
              <a:gd name="adj2" fmla="val -27375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tube eller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bambuser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4679156" y="5168057"/>
            <a:ext cx="1857375" cy="1419820"/>
          </a:xfrm>
          <a:prstGeom prst="wedgeEllipseCallout">
            <a:avLst>
              <a:gd name="adj1" fmla="val 69940"/>
              <a:gd name="adj2" fmla="val -2353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Google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904881" y="131713"/>
            <a:ext cx="2030388" cy="2030388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lave en fremlæggelse...</a:t>
            </a:r>
            <a:endParaRPr lang="da-DK" dirty="0"/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6996411" y="4751710"/>
            <a:ext cx="2029271" cy="2030387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søge Info...</a:t>
            </a:r>
            <a:endParaRPr lang="da-DK" dirty="0"/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2346276" y="4634508"/>
            <a:ext cx="2030388" cy="2029271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dokumentere eller evaluere...</a:t>
            </a:r>
            <a:endParaRPr lang="da-DK" dirty="0"/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155154" y="2413248"/>
            <a:ext cx="2030387" cy="2030388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opsamle og lave logbog...</a:t>
            </a:r>
            <a:endParaRPr lang="da-DK" dirty="0"/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4641205" y="2300511"/>
            <a:ext cx="2030388" cy="2030387"/>
          </a:xfrm>
          <a:prstGeom prst="roundRect">
            <a:avLst>
              <a:gd name="adj" fmla="val 6597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Læreren siger? 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skal skrive eller regne...</a:t>
            </a:r>
            <a:endParaRPr lang="da-DK" dirty="0"/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4680273" y="190873"/>
            <a:ext cx="2042666" cy="1616273"/>
          </a:xfrm>
          <a:prstGeom prst="wedgeEllipseCallout">
            <a:avLst>
              <a:gd name="adj1" fmla="val 356"/>
              <a:gd name="adj2" fmla="val 66616"/>
            </a:avLst>
          </a:prstGeom>
          <a:gradFill rotWithShape="0">
            <a:gsLst>
              <a:gs pos="0">
                <a:srgbClr val="830B13"/>
              </a:gs>
              <a:gs pos="100000">
                <a:srgbClr val="5D0407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Eleven skal tænke:</a:t>
            </a:r>
          </a:p>
          <a:p>
            <a:pPr>
              <a:defRPr/>
            </a:pP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Online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officepakke</a:t>
            </a:r>
            <a:endParaRPr lang="da-DK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4255232" presetClass="entr" presetSubtype="15859046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4255232" presetClass="entr" presetSubtype="1585908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4255232" presetClass="entr" presetSubtype="15859144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44255232" presetClass="entr" presetSubtype="1585913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44255232" presetClass="entr" presetSubtype="4347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44255232" presetClass="entr" presetSubtype="1594821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nimBg="1" autoUpdateAnimBg="0"/>
      <p:bldP spid="34818" grpId="0" animBg="1" autoUpdateAnimBg="0"/>
      <p:bldP spid="34819" grpId="0" animBg="1" autoUpdateAnimBg="0"/>
      <p:bldP spid="34820" grpId="0" animBg="1" autoUpdateAnimBg="0"/>
      <p:bldP spid="34821" grpId="0" animBg="1" autoUpdateAnimBg="0"/>
      <p:bldP spid="34822" grpId="0" animBg="1" autoUpdateAnimBg="0"/>
      <p:bldP spid="34823" grpId="0" animBg="1" autoUpdateAnimBg="0"/>
      <p:bldP spid="34824" grpId="0" animBg="1" autoUpdateAnimBg="0"/>
      <p:bldP spid="34825" grpId="0" animBg="1" autoUpdateAnimBg="0"/>
      <p:bldP spid="34826" grpId="0" animBg="1" autoUpdateAnimBg="0"/>
      <p:bldP spid="34827" grpId="0" animBg="1" autoUpdateAnimBg="0"/>
      <p:bldP spid="34828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1"/>
          <p:cNvSpPr>
            <a:spLocks noChangeShapeType="1"/>
          </p:cNvSpPr>
          <p:nvPr/>
        </p:nvSpPr>
        <p:spPr bwMode="auto">
          <a:xfrm>
            <a:off x="-170780" y="3429000"/>
            <a:ext cx="9688712" cy="0"/>
          </a:xfrm>
          <a:prstGeom prst="line">
            <a:avLst/>
          </a:prstGeom>
          <a:noFill/>
          <a:ln w="25400">
            <a:solidFill>
              <a:srgbClr val="1B8D14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da-DK"/>
          </a:p>
        </p:txBody>
      </p:sp>
      <p:sp>
        <p:nvSpPr>
          <p:cNvPr id="35842" name="Rectangle 2"/>
          <p:cNvSpPr>
            <a:spLocks/>
          </p:cNvSpPr>
          <p:nvPr/>
        </p:nvSpPr>
        <p:spPr bwMode="auto">
          <a:xfrm>
            <a:off x="0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Målsætning</a:t>
            </a:r>
            <a:endParaRPr lang="da-DK" dirty="0"/>
          </a:p>
        </p:txBody>
      </p:sp>
      <p:sp>
        <p:nvSpPr>
          <p:cNvPr id="35843" name="Rectangle 3"/>
          <p:cNvSpPr>
            <a:spLocks/>
          </p:cNvSpPr>
          <p:nvPr/>
        </p:nvSpPr>
        <p:spPr bwMode="auto">
          <a:xfrm>
            <a:off x="2154287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Indsamle</a:t>
            </a:r>
            <a:endParaRPr lang="da-DK" dirty="0"/>
          </a:p>
        </p:txBody>
      </p:sp>
      <p:sp>
        <p:nvSpPr>
          <p:cNvPr id="35844" name="Rectangle 4"/>
          <p:cNvSpPr>
            <a:spLocks/>
          </p:cNvSpPr>
          <p:nvPr/>
        </p:nvSpPr>
        <p:spPr bwMode="auto">
          <a:xfrm>
            <a:off x="3996035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Bearbejde</a:t>
            </a:r>
            <a:endParaRPr lang="da-DK" dirty="0"/>
          </a:p>
        </p:txBody>
      </p:sp>
      <p:sp>
        <p:nvSpPr>
          <p:cNvPr id="35845" name="Rectangle 5"/>
          <p:cNvSpPr>
            <a:spLocks/>
          </p:cNvSpPr>
          <p:nvPr/>
        </p:nvSpPr>
        <p:spPr bwMode="auto">
          <a:xfrm>
            <a:off x="5836667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Formidling</a:t>
            </a:r>
            <a:endParaRPr lang="da-DK" dirty="0"/>
          </a:p>
        </p:txBody>
      </p:sp>
      <p:sp>
        <p:nvSpPr>
          <p:cNvPr id="35846" name="Rectangle 6"/>
          <p:cNvSpPr>
            <a:spLocks/>
          </p:cNvSpPr>
          <p:nvPr/>
        </p:nvSpPr>
        <p:spPr bwMode="auto">
          <a:xfrm>
            <a:off x="7788920" y="1923232"/>
            <a:ext cx="1339453" cy="1339453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Evaluering</a:t>
            </a:r>
            <a:endParaRPr lang="da-DK" dirty="0"/>
          </a:p>
        </p:txBody>
      </p:sp>
      <p:sp>
        <p:nvSpPr>
          <p:cNvPr id="29704" name="Line 7"/>
          <p:cNvSpPr>
            <a:spLocks noChangeShapeType="1"/>
          </p:cNvSpPr>
          <p:nvPr/>
        </p:nvSpPr>
        <p:spPr bwMode="auto">
          <a:xfrm>
            <a:off x="-46881" y="4148956"/>
            <a:ext cx="9237762" cy="0"/>
          </a:xfrm>
          <a:prstGeom prst="line">
            <a:avLst/>
          </a:prstGeom>
          <a:noFill/>
          <a:ln w="25400">
            <a:solidFill>
              <a:srgbClr val="1B8D14"/>
            </a:solidFill>
            <a:round/>
            <a:headEnd/>
            <a:tailEnd/>
          </a:ln>
        </p:spPr>
        <p:txBody>
          <a:bodyPr lIns="64291" tIns="32146" rIns="64291" bIns="32146"/>
          <a:lstStyle/>
          <a:p>
            <a:endParaRPr lang="da-DK"/>
          </a:p>
        </p:txBody>
      </p:sp>
      <p:sp>
        <p:nvSpPr>
          <p:cNvPr id="29705" name="AutoShape 8"/>
          <p:cNvSpPr>
            <a:spLocks/>
          </p:cNvSpPr>
          <p:nvPr/>
        </p:nvSpPr>
        <p:spPr bwMode="auto">
          <a:xfrm>
            <a:off x="1437680" y="3502670"/>
            <a:ext cx="571500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endParaRPr lang="da-DK"/>
          </a:p>
        </p:txBody>
      </p:sp>
      <p:sp>
        <p:nvSpPr>
          <p:cNvPr id="29706" name="AutoShape 9"/>
          <p:cNvSpPr>
            <a:spLocks/>
          </p:cNvSpPr>
          <p:nvPr/>
        </p:nvSpPr>
        <p:spPr bwMode="auto">
          <a:xfrm>
            <a:off x="3527227" y="3502670"/>
            <a:ext cx="571500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endParaRPr lang="da-DK"/>
          </a:p>
        </p:txBody>
      </p:sp>
      <p:sp>
        <p:nvSpPr>
          <p:cNvPr id="29707" name="AutoShape 10"/>
          <p:cNvSpPr>
            <a:spLocks/>
          </p:cNvSpPr>
          <p:nvPr/>
        </p:nvSpPr>
        <p:spPr bwMode="auto">
          <a:xfrm>
            <a:off x="5327675" y="3502670"/>
            <a:ext cx="570383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endParaRPr lang="da-DK"/>
          </a:p>
        </p:txBody>
      </p:sp>
      <p:sp>
        <p:nvSpPr>
          <p:cNvPr id="29708" name="AutoShape 11"/>
          <p:cNvSpPr>
            <a:spLocks/>
          </p:cNvSpPr>
          <p:nvPr/>
        </p:nvSpPr>
        <p:spPr bwMode="auto">
          <a:xfrm>
            <a:off x="7127007" y="3502670"/>
            <a:ext cx="571500" cy="571500"/>
          </a:xfrm>
          <a:prstGeom prst="rightArrow">
            <a:avLst>
              <a:gd name="adj1" fmla="val 32000"/>
              <a:gd name="adj2" fmla="val 150079"/>
            </a:avLst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>
            <a:noFill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endParaRPr lang="da-DK"/>
          </a:p>
        </p:txBody>
      </p:sp>
      <p:sp>
        <p:nvSpPr>
          <p:cNvPr id="35852" name="Rectangle 12"/>
          <p:cNvSpPr>
            <a:spLocks/>
          </p:cNvSpPr>
          <p:nvPr/>
        </p:nvSpPr>
        <p:spPr bwMode="auto">
          <a:xfrm>
            <a:off x="0" y="4358805"/>
            <a:ext cx="1339453" cy="2528217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Mindmeister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Voice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Thread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Tiki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toki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- Tidslinje</a:t>
            </a:r>
            <a:endParaRPr lang="da-DK" dirty="0"/>
          </a:p>
        </p:txBody>
      </p:sp>
      <p:sp>
        <p:nvSpPr>
          <p:cNvPr id="35853" name="Rectangle 13"/>
          <p:cNvSpPr>
            <a:spLocks/>
          </p:cNvSpPr>
          <p:nvPr/>
        </p:nvSpPr>
        <p:spPr bwMode="auto">
          <a:xfrm>
            <a:off x="2154287" y="4366617"/>
            <a:ext cx="1339453" cy="2513707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Google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YouTube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Bambuser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Smartphone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Tablet</a:t>
            </a: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Dropbox</a:t>
            </a:r>
            <a:endParaRPr lang="da-DK" dirty="0"/>
          </a:p>
        </p:txBody>
      </p:sp>
      <p:sp>
        <p:nvSpPr>
          <p:cNvPr id="35854" name="Rectangle 14"/>
          <p:cNvSpPr>
            <a:spLocks/>
          </p:cNvSpPr>
          <p:nvPr/>
        </p:nvSpPr>
        <p:spPr bwMode="auto">
          <a:xfrm>
            <a:off x="3996035" y="4340945"/>
            <a:ext cx="1339453" cy="2549426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Mindmeister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Cloud</a:t>
            </a: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office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Moviecut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Lydstudie</a:t>
            </a:r>
            <a:endParaRPr lang="da-DK" dirty="0"/>
          </a:p>
        </p:txBody>
      </p:sp>
      <p:sp>
        <p:nvSpPr>
          <p:cNvPr id="35855" name="Rectangle 15"/>
          <p:cNvSpPr>
            <a:spLocks/>
          </p:cNvSpPr>
          <p:nvPr/>
        </p:nvSpPr>
        <p:spPr bwMode="auto">
          <a:xfrm>
            <a:off x="5815459" y="4287367"/>
            <a:ext cx="1395264" cy="2603004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Skoletubes mediesuite</a:t>
            </a: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YouTube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Prezi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Wix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Slidemaker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Animoto</a:t>
            </a:r>
            <a:endParaRPr lang="da-DK" sz="17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da-DK" sz="17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Screenomatic</a:t>
            </a:r>
            <a:endParaRPr lang="da-DK" dirty="0"/>
          </a:p>
        </p:txBody>
      </p:sp>
      <p:sp>
        <p:nvSpPr>
          <p:cNvPr id="35856" name="Rectangle 16"/>
          <p:cNvSpPr>
            <a:spLocks/>
          </p:cNvSpPr>
          <p:nvPr/>
        </p:nvSpPr>
        <p:spPr bwMode="auto">
          <a:xfrm>
            <a:off x="7797850" y="4314156"/>
            <a:ext cx="1339453" cy="2549426"/>
          </a:xfrm>
          <a:prstGeom prst="rect">
            <a:avLst/>
          </a:prstGeom>
          <a:gradFill rotWithShape="0">
            <a:gsLst>
              <a:gs pos="0">
                <a:srgbClr val="1B8D15"/>
              </a:gs>
              <a:gs pos="100000">
                <a:srgbClr val="1D4D0B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algn="ctr" rotWithShape="0">
              <a:srgbClr val="000000">
                <a:alpha val="79999"/>
              </a:srgbClr>
            </a:outerShdw>
          </a:effectLst>
        </p:spPr>
        <p:txBody>
          <a:bodyPr lIns="0" tIns="0" rIns="0" bIns="0" anchor="ctr"/>
          <a:lstStyle/>
          <a:p>
            <a:pPr>
              <a:defRPr/>
            </a:pPr>
            <a:r>
              <a:rPr lang="da-DK" sz="17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Blog</a:t>
            </a:r>
            <a:endParaRPr lang="da-DK" dirty="0"/>
          </a:p>
        </p:txBody>
      </p:sp>
      <p:sp>
        <p:nvSpPr>
          <p:cNvPr id="29714" name="Rectangle 17"/>
          <p:cNvSpPr>
            <a:spLocks/>
          </p:cNvSpPr>
          <p:nvPr/>
        </p:nvSpPr>
        <p:spPr bwMode="auto">
          <a:xfrm>
            <a:off x="895201" y="178594"/>
            <a:ext cx="7352482" cy="150465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0" tIns="0" rIns="0" bIns="0" anchor="ctr"/>
          <a:lstStyle/>
          <a:p>
            <a:r>
              <a:rPr lang="da-DK" sz="3100" dirty="0">
                <a:solidFill>
                  <a:srgbClr val="FFFFFF"/>
                </a:solidFill>
              </a:rPr>
              <a:t>Mediestok - pejlemærker i en mediebaseret undervisning </a:t>
            </a:r>
          </a:p>
          <a:p>
            <a:endParaRPr lang="da-DK" sz="5600" dirty="0">
              <a:solidFill>
                <a:srgbClr val="FFFFFF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973378" cy="1079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4748544" presetClass="entr" presetSubtype="1597330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4748544" presetClass="entr" presetSubtype="1597339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4748544" presetClass="entr" presetSubtype="15973405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44748544" presetClass="entr" presetSubtype="15973478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44748544" presetClass="entr" presetSubtype="15973524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 autoUpdateAnimBg="0"/>
      <p:bldP spid="35843" grpId="0" animBg="1" autoUpdateAnimBg="0"/>
      <p:bldP spid="35844" grpId="0" animBg="1" autoUpdateAnimBg="0"/>
      <p:bldP spid="35845" grpId="0" animBg="1" autoUpdateAnimBg="0"/>
      <p:bldP spid="35846" grpId="0" animBg="1" autoUpdateAnimBg="0"/>
      <p:bldP spid="35852" grpId="0" animBg="1" autoUpdateAnimBg="0"/>
      <p:bldP spid="35853" grpId="0" animBg="1" autoUpdateAnimBg="0"/>
      <p:bldP spid="35854" grpId="0" animBg="1" autoUpdateAnimBg="0"/>
      <p:bldP spid="35855" grpId="0" animBg="1" autoUpdateAnimBg="0"/>
      <p:bldP spid="3585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</p:spPr>
        <p:txBody>
          <a:bodyPr lIns="88896" tIns="50798" rIns="88896" bIns="50798"/>
          <a:lstStyle/>
          <a:p>
            <a:pPr defTabSz="914145"/>
            <a:r>
              <a:rPr lang="da-DK" sz="42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Fremtidens </a:t>
            </a:r>
            <a:r>
              <a:rPr lang="da-DK" sz="4200" b="1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vejledningsunivers</a:t>
            </a:r>
            <a:endParaRPr lang="da-DK" dirty="0" smtClean="0"/>
          </a:p>
        </p:txBody>
      </p:sp>
      <p:sp>
        <p:nvSpPr>
          <p:cNvPr id="30723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/>
          <a:lstStyle/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None/>
            </a:pPr>
            <a:endParaRPr lang="da-DK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vejlederkultur i skolen</a:t>
            </a: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nye organisations- og refleksionsformer</a:t>
            </a: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på tværs af tid, sted og rum</a:t>
            </a: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None/>
            </a:pPr>
            <a:endParaRPr lang="da-DK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fra lærer til lærer</a:t>
            </a: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kollegavejledning og sidemandsoplæring</a:t>
            </a:r>
          </a:p>
          <a:p>
            <a:pPr marL="256719" indent="-256719" defTabSz="914145">
              <a:lnSpc>
                <a:spcPct val="90000"/>
              </a:lnSpc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flydende </a:t>
            </a:r>
            <a:r>
              <a:rPr lang="da-DK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lærlingeskaber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/>
          </p:cNvSpPr>
          <p:nvPr/>
        </p:nvSpPr>
        <p:spPr bwMode="auto">
          <a:xfrm>
            <a:off x="1126257" y="5334373"/>
            <a:ext cx="2365251" cy="65186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76197" tIns="76197" rIns="76197" bIns="76197" anchor="ctr"/>
          <a:lstStyle/>
          <a:p>
            <a:pPr defTabSz="933119">
              <a:lnSpc>
                <a:spcPct val="90000"/>
              </a:lnSpc>
              <a:spcBef>
                <a:spcPts val="492"/>
              </a:spcBef>
            </a:pPr>
            <a:r>
              <a:rPr lang="da-DK" sz="20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 </a:t>
            </a:r>
            <a:endParaRPr lang="da-DK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01502" y="2995911"/>
            <a:ext cx="3666753" cy="3360911"/>
            <a:chOff x="0" y="0"/>
            <a:chExt cx="411" cy="377"/>
          </a:xfrm>
        </p:grpSpPr>
        <p:sp>
          <p:nvSpPr>
            <p:cNvPr id="31758" name="AutoShape 3"/>
            <p:cNvSpPr>
              <a:spLocks/>
            </p:cNvSpPr>
            <p:nvPr/>
          </p:nvSpPr>
          <p:spPr bwMode="auto">
            <a:xfrm>
              <a:off x="27" y="0"/>
              <a:ext cx="357" cy="283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DEDED"/>
                </a:gs>
                <a:gs pos="65001">
                  <a:srgbClr val="CFCFCF"/>
                </a:gs>
                <a:gs pos="100000">
                  <a:srgbClr val="BABABA"/>
                </a:gs>
              </a:gsLst>
              <a:lin ang="5400000"/>
            </a:gradFill>
            <a:ln w="13546">
              <a:solidFill>
                <a:srgbClr val="000000"/>
              </a:solidFill>
              <a:round/>
              <a:headEnd/>
              <a:tailEnd/>
            </a:ln>
            <a:effectLst>
              <a:outerShdw dist="20000" dir="5400000" algn="ctr" rotWithShape="0">
                <a:srgbClr val="000000">
                  <a:alpha val="37999"/>
                </a:srgbClr>
              </a:outerShdw>
            </a:effectLst>
          </p:spPr>
          <p:txBody>
            <a:bodyPr lIns="72248" tIns="72248" rIns="72248" bIns="72248" anchor="ctr"/>
            <a:lstStyle/>
            <a:p>
              <a:endParaRPr lang="da-DK"/>
            </a:p>
          </p:txBody>
        </p:sp>
        <p:sp>
          <p:nvSpPr>
            <p:cNvPr id="31759" name="Rectangle 4"/>
            <p:cNvSpPr>
              <a:spLocks/>
            </p:cNvSpPr>
            <p:nvPr/>
          </p:nvSpPr>
          <p:spPr bwMode="auto">
            <a:xfrm>
              <a:off x="116" y="186"/>
              <a:ext cx="179" cy="52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  <p:txBody>
            <a:bodyPr lIns="126435" tIns="72248" rIns="126435" bIns="72248" anchor="ctr"/>
            <a:lstStyle/>
            <a:p>
              <a:pPr defTabSz="914145"/>
              <a:r>
                <a:rPr lang="da-DK" sz="1200" b="1" dirty="0"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Mediepædagogisk praksis</a:t>
              </a:r>
              <a:endParaRPr lang="da-DK" dirty="0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469309" y="2995911"/>
            <a:ext cx="3667869" cy="3360911"/>
            <a:chOff x="0" y="0"/>
            <a:chExt cx="411" cy="377"/>
          </a:xfrm>
        </p:grpSpPr>
        <p:sp>
          <p:nvSpPr>
            <p:cNvPr id="31756" name="AutoShape 6"/>
            <p:cNvSpPr>
              <a:spLocks/>
            </p:cNvSpPr>
            <p:nvPr/>
          </p:nvSpPr>
          <p:spPr bwMode="auto">
            <a:xfrm>
              <a:off x="27" y="0"/>
              <a:ext cx="357" cy="283"/>
            </a:xfrm>
            <a:prstGeom prst="triangle">
              <a:avLst>
                <a:gd name="adj" fmla="val 50000"/>
              </a:avLst>
            </a:prstGeom>
            <a:gradFill rotWithShape="0">
              <a:gsLst>
                <a:gs pos="0">
                  <a:srgbClr val="EDEDED"/>
                </a:gs>
                <a:gs pos="65001">
                  <a:srgbClr val="CFCFCF"/>
                </a:gs>
                <a:gs pos="100000">
                  <a:srgbClr val="BABABA"/>
                </a:gs>
              </a:gsLst>
              <a:lin ang="5400000"/>
            </a:gradFill>
            <a:ln w="13546">
              <a:solidFill>
                <a:srgbClr val="000000"/>
              </a:solidFill>
              <a:round/>
              <a:headEnd/>
              <a:tailEnd/>
            </a:ln>
            <a:effectLst>
              <a:outerShdw dist="20000" dir="5400000" algn="ctr" rotWithShape="0">
                <a:srgbClr val="000000">
                  <a:alpha val="37999"/>
                </a:srgbClr>
              </a:outerShdw>
            </a:effectLst>
          </p:spPr>
          <p:txBody>
            <a:bodyPr lIns="0" tIns="0" rIns="0" bIns="0" anchor="ctr"/>
            <a:lstStyle/>
            <a:p>
              <a:endParaRPr lang="da-DK"/>
            </a:p>
          </p:txBody>
        </p:sp>
        <p:sp>
          <p:nvSpPr>
            <p:cNvPr id="31757" name="Rectangle 7"/>
            <p:cNvSpPr>
              <a:spLocks/>
            </p:cNvSpPr>
            <p:nvPr/>
          </p:nvSpPr>
          <p:spPr bwMode="auto">
            <a:xfrm>
              <a:off x="116" y="186"/>
              <a:ext cx="179" cy="52"/>
            </a:xfrm>
            <a:prstGeom prst="rect">
              <a:avLst/>
            </a:prstGeom>
            <a:noFill/>
            <a:ln w="12700">
              <a:noFill/>
              <a:miter lim="0"/>
              <a:headEnd/>
              <a:tailEnd/>
            </a:ln>
          </p:spPr>
          <p:txBody>
            <a:bodyPr lIns="126435" tIns="72248" rIns="126435" bIns="72248" anchor="ctr"/>
            <a:lstStyle/>
            <a:p>
              <a:pPr defTabSz="914145"/>
              <a:r>
                <a:rPr lang="da-DK" sz="1200" b="1" dirty="0"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Organisationens mediekultur</a:t>
              </a:r>
              <a:endParaRPr lang="da-DK" dirty="0"/>
            </a:p>
          </p:txBody>
        </p:sp>
      </p:grpSp>
      <p:sp>
        <p:nvSpPr>
          <p:cNvPr id="31749" name="Rectangle 8"/>
          <p:cNvSpPr>
            <a:spLocks/>
          </p:cNvSpPr>
          <p:nvPr/>
        </p:nvSpPr>
        <p:spPr bwMode="auto">
          <a:xfrm>
            <a:off x="3994920" y="4796359"/>
            <a:ext cx="1729010" cy="1208856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defTabSz="914145"/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defTabSz="914145"/>
            <a: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   Medievejleder</a:t>
            </a:r>
            <a:endParaRPr lang="da-DK" dirty="0"/>
          </a:p>
        </p:txBody>
      </p:sp>
      <p:sp>
        <p:nvSpPr>
          <p:cNvPr id="31750" name="Rectangle 9"/>
          <p:cNvSpPr>
            <a:spLocks/>
          </p:cNvSpPr>
          <p:nvPr/>
        </p:nvSpPr>
        <p:spPr bwMode="auto">
          <a:xfrm>
            <a:off x="2771552" y="1412007"/>
            <a:ext cx="1079376" cy="65521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</a:p>
        </p:txBody>
      </p:sp>
      <p:sp>
        <p:nvSpPr>
          <p:cNvPr id="31751" name="Rectangle 10"/>
          <p:cNvSpPr>
            <a:spLocks/>
          </p:cNvSpPr>
          <p:nvPr/>
        </p:nvSpPr>
        <p:spPr bwMode="auto">
          <a:xfrm>
            <a:off x="7235279" y="5318746"/>
            <a:ext cx="1224484" cy="65521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endParaRPr lang="da-DK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defTabSz="914145"/>
            <a: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Ledelse</a:t>
            </a:r>
            <a:endParaRPr lang="da-DK" dirty="0"/>
          </a:p>
        </p:txBody>
      </p:sp>
      <p:sp>
        <p:nvSpPr>
          <p:cNvPr id="31752" name="Rectangle 11"/>
          <p:cNvSpPr>
            <a:spLocks/>
          </p:cNvSpPr>
          <p:nvPr/>
        </p:nvSpPr>
        <p:spPr bwMode="auto">
          <a:xfrm>
            <a:off x="754559" y="5588869"/>
            <a:ext cx="1656457" cy="378395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      Lærer</a:t>
            </a:r>
            <a:endParaRPr lang="da-DK" dirty="0"/>
          </a:p>
        </p:txBody>
      </p:sp>
      <p:sp>
        <p:nvSpPr>
          <p:cNvPr id="31753" name="Rectangle 12"/>
          <p:cNvSpPr>
            <a:spLocks/>
          </p:cNvSpPr>
          <p:nvPr/>
        </p:nvSpPr>
        <p:spPr bwMode="auto">
          <a:xfrm>
            <a:off x="2339579" y="1404194"/>
            <a:ext cx="4895701" cy="708794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00"/>
            </a:solidFill>
            <a:round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sz="3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da-DK" sz="27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UDVIKLINGSPERSPEKTIV?</a:t>
            </a:r>
            <a:r>
              <a:rPr lang="da-DK" sz="32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 </a:t>
            </a:r>
            <a:endParaRPr lang="da-DK" dirty="0"/>
          </a:p>
        </p:txBody>
      </p:sp>
      <p:sp>
        <p:nvSpPr>
          <p:cNvPr id="31754" name="Rectangle 13"/>
          <p:cNvSpPr>
            <a:spLocks/>
          </p:cNvSpPr>
          <p:nvPr/>
        </p:nvSpPr>
        <p:spPr bwMode="auto">
          <a:xfrm>
            <a:off x="2842990" y="2707928"/>
            <a:ext cx="784696" cy="35160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sz="15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Elev</a:t>
            </a:r>
            <a:endParaRPr lang="da-DK" dirty="0"/>
          </a:p>
        </p:txBody>
      </p:sp>
      <p:sp>
        <p:nvSpPr>
          <p:cNvPr id="31755" name="Rectangle 14"/>
          <p:cNvSpPr>
            <a:spLocks/>
          </p:cNvSpPr>
          <p:nvPr/>
        </p:nvSpPr>
        <p:spPr bwMode="auto">
          <a:xfrm>
            <a:off x="5075412" y="2707928"/>
            <a:ext cx="2952378" cy="35160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88896" tIns="50798" rIns="88896" bIns="50798"/>
          <a:lstStyle/>
          <a:p>
            <a:pPr defTabSz="914145"/>
            <a:r>
              <a:rPr lang="da-DK" sz="1500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Andre vejledere/konsulenter</a:t>
            </a:r>
            <a:endParaRPr lang="da-DK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Skolen og læringscentret</a:t>
            </a:r>
            <a:endParaRPr lang="da-DK" sz="3400" dirty="0" smtClean="0"/>
          </a:p>
        </p:txBody>
      </p:sp>
      <p:sp>
        <p:nvSpPr>
          <p:cNvPr id="38914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2131963"/>
            <a:ext cx="8229823" cy="3993803"/>
          </a:xfrm>
        </p:spPr>
        <p:txBody>
          <a:bodyPr lIns="88896" tIns="50798" rIns="88896" bIns="50798" anchor="t"/>
          <a:lstStyle/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7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Fysiske og virtuelle eksperimenterende værksteder</a:t>
            </a:r>
          </a:p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None/>
            </a:pPr>
            <a:endParaRPr lang="da-DK" sz="27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7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Nye </a:t>
            </a:r>
            <a:r>
              <a:rPr lang="da-DK" sz="27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læringsrum</a:t>
            </a:r>
            <a:r>
              <a:rPr lang="da-DK" sz="27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og arbejdsformer</a:t>
            </a:r>
          </a:p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None/>
            </a:pPr>
            <a:endParaRPr lang="da-DK" sz="27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7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Nye roller og relationer</a:t>
            </a:r>
          </a:p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None/>
            </a:pPr>
            <a:endParaRPr lang="da-DK" sz="27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187517" indent="-187517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7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Det mediepædagogiske håndværk skal i fokus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Skolebibliotekaren </a:t>
            </a:r>
            <a:b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– som udfordrende generalist</a:t>
            </a:r>
            <a:endParaRPr lang="da-DK" dirty="0" smtClean="0"/>
          </a:p>
        </p:txBody>
      </p:sp>
      <p:sp>
        <p:nvSpPr>
          <p:cNvPr id="39938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>
            <a:normAutofit lnSpcReduction="10000"/>
          </a:bodyPr>
          <a:lstStyle/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i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i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5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Fra</a:t>
            </a:r>
            <a:r>
              <a:rPr lang="da-DK" sz="25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teknisk support, råd og vink </a:t>
            </a:r>
            <a:r>
              <a:rPr lang="da-DK" sz="25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til </a:t>
            </a:r>
            <a:r>
              <a:rPr lang="da-DK" sz="25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mediepædagogisk vejledning </a:t>
            </a: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i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i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5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Fra </a:t>
            </a:r>
            <a:r>
              <a:rPr lang="da-DK" sz="25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fag og didaktik </a:t>
            </a:r>
            <a:r>
              <a:rPr lang="da-DK" sz="2500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til</a:t>
            </a:r>
            <a:r>
              <a:rPr lang="da-DK" sz="25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kulturarbejde og mediepædagogik</a:t>
            </a: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5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på: Pædagogiske eksperimenter og udfordringer</a:t>
            </a: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12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12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1100" u="sng" dirty="0" smtClean="0"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1100" u="sng" dirty="0" smtClean="0"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1100" u="sng" dirty="0" smtClean="0"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r>
              <a:rPr lang="da-DK" sz="1100" u="sng" dirty="0" smtClean="0">
                <a:latin typeface="Helvetica" charset="0"/>
                <a:ea typeface="Helvetica" charset="0"/>
                <a:cs typeface="Helvetica" charset="0"/>
                <a:sym typeface="Helvetica" charset="0"/>
                <a:hlinkClick r:id="rId2"/>
              </a:rPr>
              <a:t>http://www.folkeskolen.dk/510927/skolen-har-brug-for-et-kultur--og-laeringscenter-i-2012</a:t>
            </a:r>
            <a:endParaRPr lang="da-DK" sz="13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algn="r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13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80364" indent="-80364" defTabSz="914145">
              <a:lnSpc>
                <a:spcPct val="80000"/>
              </a:lnSpc>
              <a:spcBef>
                <a:spcPts val="422"/>
              </a:spcBef>
              <a:buNone/>
            </a:pPr>
            <a:endParaRPr lang="da-DK" sz="25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da-DK" dirty="0" smtClean="0"/>
              <a:t>SPØRGSMÅL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a-DK" dirty="0" smtClean="0"/>
          </a:p>
          <a:p>
            <a:r>
              <a:rPr lang="da-DK" dirty="0" smtClean="0"/>
              <a:t>Hvordan udvikles en vejlederkultur og –praksis på skolen, der favner </a:t>
            </a:r>
            <a:r>
              <a:rPr lang="da-DK" dirty="0" err="1" smtClean="0"/>
              <a:t>medialiseringen</a:t>
            </a:r>
            <a:r>
              <a:rPr lang="da-DK" dirty="0" smtClean="0"/>
              <a:t>?</a:t>
            </a:r>
          </a:p>
          <a:p>
            <a:endParaRPr lang="da-DK" dirty="0" smtClean="0"/>
          </a:p>
          <a:p>
            <a:r>
              <a:rPr lang="da-DK" dirty="0" smtClean="0"/>
              <a:t>Hvordan </a:t>
            </a:r>
            <a:r>
              <a:rPr lang="da-DK" dirty="0" smtClean="0"/>
              <a:t>skal læringscentret </a:t>
            </a:r>
            <a:r>
              <a:rPr lang="da-DK" dirty="0" smtClean="0"/>
              <a:t>udvikles og organiseres?</a:t>
            </a:r>
            <a:endParaRPr lang="da-DK" dirty="0" smtClean="0"/>
          </a:p>
          <a:p>
            <a:endParaRPr lang="da-DK" dirty="0" smtClean="0"/>
          </a:p>
          <a:p>
            <a:r>
              <a:rPr lang="da-DK" dirty="0" smtClean="0"/>
              <a:t>Hvilke </a:t>
            </a:r>
            <a:r>
              <a:rPr lang="da-DK" dirty="0" smtClean="0"/>
              <a:t>vejlederprofiler skal udvikles – i relation til børn og kollegaer? </a:t>
            </a:r>
          </a:p>
          <a:p>
            <a:endParaRPr lang="da-DK" dirty="0" smtClean="0"/>
          </a:p>
          <a:p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="" xmlns:p14="http://schemas.microsoft.com/office/powerpoint/2010/main" val="41626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36815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a-DK" dirty="0" smtClean="0"/>
              <a:t/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>ET DANMARK,</a:t>
            </a:r>
            <a:br>
              <a:rPr lang="da-DK" dirty="0" smtClean="0"/>
            </a:br>
            <a:r>
              <a:rPr lang="da-DK" dirty="0" smtClean="0"/>
              <a:t>DER STÅR SAMMEN</a:t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endParaRPr lang="da-DK" dirty="0"/>
          </a:p>
        </p:txBody>
      </p:sp>
      <p:sp>
        <p:nvSpPr>
          <p:cNvPr id="4" name="Rektangel 3"/>
          <p:cNvSpPr/>
          <p:nvPr/>
        </p:nvSpPr>
        <p:spPr>
          <a:xfrm rot="10800000" flipV="1">
            <a:off x="2286000" y="3736778"/>
            <a:ext cx="5454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a-DK" dirty="0" smtClean="0"/>
          </a:p>
          <a:p>
            <a:r>
              <a:rPr lang="pt-BR" sz="2000" b="1" dirty="0" smtClean="0"/>
              <a:t>R E G E R I N G S G R U N D L A G, </a:t>
            </a:r>
            <a:r>
              <a:rPr lang="da-DK" sz="2000" b="1" dirty="0" smtClean="0"/>
              <a:t>OKTOBER 2011</a:t>
            </a:r>
          </a:p>
          <a:p>
            <a:r>
              <a:rPr lang="pt-BR" dirty="0" smtClean="0"/>
              <a:t> 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166843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2000" b="1" dirty="0"/>
              <a:t>Regeringen vil i samarbejde med kommuner og regioner formulere </a:t>
            </a:r>
            <a:r>
              <a:rPr lang="da-DK" sz="2000" b="1" dirty="0">
                <a:solidFill>
                  <a:srgbClr val="FF0000"/>
                </a:solidFill>
              </a:rPr>
              <a:t>en ny </a:t>
            </a:r>
            <a:r>
              <a:rPr lang="da-DK" sz="2000" b="1" dirty="0" smtClean="0">
                <a:solidFill>
                  <a:srgbClr val="FF0000"/>
                </a:solidFill>
              </a:rPr>
              <a:t>digitaliseringsstrategi for </a:t>
            </a:r>
            <a:r>
              <a:rPr lang="da-DK" sz="2000" b="1" dirty="0">
                <a:solidFill>
                  <a:srgbClr val="FF0000"/>
                </a:solidFill>
              </a:rPr>
              <a:t>hele den offentlige sektor</a:t>
            </a:r>
            <a:r>
              <a:rPr lang="da-DK" sz="2000" b="1" dirty="0"/>
              <a:t>. Strategien skal fastlægge konkrete mål og </a:t>
            </a:r>
            <a:r>
              <a:rPr lang="da-DK" sz="2000" b="1" dirty="0" smtClean="0"/>
              <a:t>blandt andet indeholde </a:t>
            </a:r>
            <a:r>
              <a:rPr lang="da-DK" sz="2000" b="1" dirty="0"/>
              <a:t>de første elementer af en </a:t>
            </a:r>
            <a:r>
              <a:rPr lang="da-DK" sz="2000" b="1" dirty="0" smtClean="0"/>
              <a:t>digitaliseringsreform </a:t>
            </a:r>
            <a:r>
              <a:rPr lang="da-DK" sz="2000" b="1" dirty="0"/>
              <a:t>af </a:t>
            </a:r>
            <a:r>
              <a:rPr lang="da-DK" sz="2000" b="1" dirty="0" smtClean="0"/>
              <a:t>velfærds-områderne</a:t>
            </a:r>
            <a:r>
              <a:rPr lang="da-DK" sz="2000" b="1" dirty="0">
                <a:solidFill>
                  <a:srgbClr val="FF0000"/>
                </a:solidFill>
              </a:rPr>
              <a:t>. </a:t>
            </a:r>
            <a:r>
              <a:rPr lang="da-DK" sz="2000" b="1" dirty="0" smtClean="0">
                <a:solidFill>
                  <a:srgbClr val="FF0000"/>
                </a:solidFill>
              </a:rPr>
              <a:t>Nye digitale </a:t>
            </a:r>
            <a:r>
              <a:rPr lang="da-DK" sz="2000" b="1" dirty="0">
                <a:solidFill>
                  <a:srgbClr val="FF0000"/>
                </a:solidFill>
              </a:rPr>
              <a:t>løsninger på </a:t>
            </a:r>
            <a:r>
              <a:rPr lang="da-DK" sz="2000" b="1" dirty="0" smtClean="0">
                <a:solidFill>
                  <a:srgbClr val="FF0000"/>
                </a:solidFill>
              </a:rPr>
              <a:t>f.eks. undervisningsområdet</a:t>
            </a:r>
            <a:r>
              <a:rPr lang="da-DK" sz="2000" b="1" dirty="0">
                <a:solidFill>
                  <a:srgbClr val="FF0000"/>
                </a:solidFill>
              </a:rPr>
              <a:t>,</a:t>
            </a:r>
            <a:r>
              <a:rPr lang="da-DK" sz="2000" b="1" dirty="0"/>
              <a:t> sundhedsområdet og </a:t>
            </a:r>
            <a:r>
              <a:rPr lang="da-DK" sz="2000" b="1" dirty="0" smtClean="0"/>
              <a:t>handicapområdet kan </a:t>
            </a:r>
            <a:r>
              <a:rPr lang="da-DK" sz="2000" b="1" dirty="0"/>
              <a:t>øge kvaliteten og reducere omkostningerne. Det er endvidere regeringens mål, at </a:t>
            </a:r>
            <a:r>
              <a:rPr lang="da-DK" sz="2000" b="1" dirty="0" smtClean="0"/>
              <a:t>al kommunikation </a:t>
            </a:r>
            <a:r>
              <a:rPr lang="da-DK" sz="2000" b="1" dirty="0"/>
              <a:t>mellem borgere, virksomheder og det offentlige skal foregå digitalt inden</a:t>
            </a:r>
          </a:p>
          <a:p>
            <a:r>
              <a:rPr lang="da-DK" sz="2000" b="1" dirty="0" smtClean="0"/>
              <a:t>udgangen </a:t>
            </a:r>
            <a:r>
              <a:rPr lang="da-DK" sz="2000" b="1" dirty="0"/>
              <a:t>af 2015.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28800"/>
          </a:xfrm>
        </p:spPr>
        <p:txBody>
          <a:bodyPr>
            <a:normAutofit fontScale="90000"/>
          </a:bodyPr>
          <a:lstStyle/>
          <a:p>
            <a:r>
              <a:rPr lang="da-DK" b="1" dirty="0" smtClean="0"/>
              <a:t/>
            </a:r>
            <a:br>
              <a:rPr lang="da-DK" b="1" dirty="0" smtClean="0"/>
            </a:br>
            <a:r>
              <a:rPr lang="da-DK" b="1" dirty="0"/>
              <a:t/>
            </a:r>
            <a:br>
              <a:rPr lang="da-DK" b="1" dirty="0"/>
            </a:br>
            <a:r>
              <a:rPr lang="da-DK" b="1" dirty="0" smtClean="0"/>
              <a:t/>
            </a:r>
            <a:br>
              <a:rPr lang="da-DK" b="1" dirty="0" smtClean="0"/>
            </a:br>
            <a:r>
              <a:rPr lang="da-DK" b="1" dirty="0" smtClean="0"/>
              <a:t>Kollegavejledning </a:t>
            </a:r>
            <a:r>
              <a:rPr lang="da-DK" b="1" dirty="0"/>
              <a:t>i Frederiksberg </a:t>
            </a:r>
            <a:r>
              <a:rPr lang="da-DK" b="1" dirty="0" smtClean="0"/>
              <a:t>kommune – 2009-2011</a:t>
            </a:r>
            <a:br>
              <a:rPr lang="da-DK" b="1" dirty="0" smtClean="0"/>
            </a:br>
            <a:r>
              <a:rPr lang="da-DK" b="1" dirty="0"/>
              <a:t/>
            </a:r>
            <a:br>
              <a:rPr lang="da-DK" b="1" dirty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  <a:solidFill>
            <a:schemeClr val="bg1">
              <a:lumMod val="95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a-DK" b="1" dirty="0" smtClean="0"/>
              <a:t>Efter år 1:</a:t>
            </a:r>
          </a:p>
          <a:p>
            <a:pPr>
              <a:buNone/>
            </a:pPr>
            <a:endParaRPr lang="da-DK" b="1" dirty="0"/>
          </a:p>
          <a:p>
            <a:pPr>
              <a:buNone/>
            </a:pPr>
            <a:r>
              <a:rPr lang="da-DK" b="1" i="1" dirty="0" smtClean="0"/>
              <a:t>Barrierer</a:t>
            </a:r>
            <a:r>
              <a:rPr lang="da-DK" b="1" i="1" dirty="0"/>
              <a:t>:</a:t>
            </a:r>
            <a:endParaRPr lang="da-DK" b="1" dirty="0"/>
          </a:p>
          <a:p>
            <a:r>
              <a:rPr lang="da-DK" b="1" dirty="0" smtClean="0"/>
              <a:t>kan…</a:t>
            </a:r>
            <a:endParaRPr lang="da-DK" b="1" dirty="0"/>
          </a:p>
          <a:p>
            <a:r>
              <a:rPr lang="da-DK" b="1" dirty="0" smtClean="0"/>
              <a:t>ingen </a:t>
            </a:r>
            <a:r>
              <a:rPr lang="da-DK" b="1" dirty="0"/>
              <a:t>vejlederkultur og for meget brandslukning</a:t>
            </a:r>
          </a:p>
          <a:p>
            <a:r>
              <a:rPr lang="da-DK" b="1" dirty="0" smtClean="0"/>
              <a:t>vejlederens </a:t>
            </a:r>
            <a:r>
              <a:rPr lang="da-DK" b="1" dirty="0"/>
              <a:t>manglende voksenpædagogiske kompetencer</a:t>
            </a:r>
          </a:p>
          <a:p>
            <a:r>
              <a:rPr lang="da-DK" b="1" dirty="0" smtClean="0"/>
              <a:t>manglende </a:t>
            </a:r>
            <a:r>
              <a:rPr lang="da-DK" b="1" dirty="0"/>
              <a:t>fælles begrebsbrug</a:t>
            </a:r>
          </a:p>
          <a:p>
            <a:r>
              <a:rPr lang="da-DK" b="1" dirty="0" smtClean="0"/>
              <a:t>mere </a:t>
            </a:r>
            <a:r>
              <a:rPr lang="da-DK" b="1" dirty="0"/>
              <a:t>tradition for uformel end formel vejledning</a:t>
            </a:r>
          </a:p>
          <a:p>
            <a:r>
              <a:rPr lang="da-DK" b="1" dirty="0" smtClean="0"/>
              <a:t>manglende </a:t>
            </a:r>
            <a:r>
              <a:rPr lang="da-DK" b="1" dirty="0"/>
              <a:t>tillid til det tekniske udstyr og mangel på udstyr</a:t>
            </a:r>
          </a:p>
          <a:p>
            <a:r>
              <a:rPr lang="da-DK" b="1" dirty="0" smtClean="0"/>
              <a:t>manglende </a:t>
            </a:r>
            <a:r>
              <a:rPr lang="da-DK" b="1" dirty="0"/>
              <a:t>økonomisk prioritering</a:t>
            </a:r>
          </a:p>
          <a:p>
            <a:pPr>
              <a:buNone/>
            </a:pPr>
            <a:endParaRPr lang="da-D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b="1" dirty="0" smtClean="0"/>
              <a:t/>
            </a:r>
            <a:br>
              <a:rPr lang="da-DK" b="1" dirty="0" smtClean="0"/>
            </a:br>
            <a:r>
              <a:rPr lang="da-DK" b="1" dirty="0"/>
              <a:t/>
            </a:r>
            <a:br>
              <a:rPr lang="da-DK" b="1" dirty="0"/>
            </a:br>
            <a:r>
              <a:rPr lang="da-DK" b="1" dirty="0" smtClean="0"/>
              <a:t/>
            </a:r>
            <a:br>
              <a:rPr lang="da-DK" b="1" dirty="0" smtClean="0"/>
            </a:br>
            <a:r>
              <a:rPr lang="da-DK" b="1" dirty="0" smtClean="0"/>
              <a:t>Kollegavejledning </a:t>
            </a:r>
            <a:r>
              <a:rPr lang="da-DK" b="1" dirty="0"/>
              <a:t>i Frederiksberg </a:t>
            </a:r>
            <a:r>
              <a:rPr lang="da-DK" b="1" dirty="0" smtClean="0"/>
              <a:t>kommune – 2009-2011</a:t>
            </a:r>
            <a:br>
              <a:rPr lang="da-DK" b="1" dirty="0" smtClean="0"/>
            </a:br>
            <a:r>
              <a:rPr lang="da-DK" b="1" dirty="0"/>
              <a:t/>
            </a:r>
            <a:br>
              <a:rPr lang="da-DK" b="1" dirty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  <a:solidFill>
            <a:schemeClr val="bg1">
              <a:lumMod val="95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a-DK" b="1" dirty="0" smtClean="0"/>
              <a:t>Efter år 1:</a:t>
            </a:r>
            <a:endParaRPr lang="da-DK" b="1" dirty="0"/>
          </a:p>
          <a:p>
            <a:pPr>
              <a:buNone/>
            </a:pPr>
            <a:endParaRPr lang="da-DK" b="1" i="1" dirty="0" smtClean="0"/>
          </a:p>
          <a:p>
            <a:pPr>
              <a:buNone/>
            </a:pPr>
            <a:r>
              <a:rPr lang="da-DK" b="1" i="1" dirty="0" smtClean="0"/>
              <a:t>Udviklingsperspektiver</a:t>
            </a:r>
            <a:r>
              <a:rPr lang="da-DK" b="1" i="1" dirty="0"/>
              <a:t>:</a:t>
            </a:r>
            <a:endParaRPr lang="da-DK" b="1" dirty="0"/>
          </a:p>
          <a:p>
            <a:r>
              <a:rPr lang="da-DK" b="1" dirty="0" smtClean="0"/>
              <a:t>skal…</a:t>
            </a:r>
            <a:endParaRPr lang="da-DK" b="1" dirty="0"/>
          </a:p>
          <a:p>
            <a:r>
              <a:rPr lang="da-DK" b="1" dirty="0" smtClean="0"/>
              <a:t>inddrage </a:t>
            </a:r>
            <a:r>
              <a:rPr lang="da-DK" b="1" dirty="0"/>
              <a:t>andre vejledere (læsevejledere, matematikvejledere mm)</a:t>
            </a:r>
          </a:p>
          <a:p>
            <a:r>
              <a:rPr lang="da-DK" b="1" dirty="0" smtClean="0"/>
              <a:t>indkøb </a:t>
            </a:r>
            <a:r>
              <a:rPr lang="da-DK" b="1" dirty="0"/>
              <a:t>af materialer og udstyr skal begrundes pædagogisk</a:t>
            </a:r>
          </a:p>
          <a:p>
            <a:r>
              <a:rPr lang="da-DK" b="1" dirty="0" smtClean="0"/>
              <a:t>vejledning </a:t>
            </a:r>
            <a:r>
              <a:rPr lang="da-DK" b="1" dirty="0"/>
              <a:t>skal tidsfastsættes</a:t>
            </a:r>
          </a:p>
          <a:p>
            <a:r>
              <a:rPr lang="da-DK" b="1" dirty="0" smtClean="0"/>
              <a:t>struktureret </a:t>
            </a:r>
            <a:r>
              <a:rPr lang="da-DK" b="1" dirty="0"/>
              <a:t>formel vejledning</a:t>
            </a:r>
          </a:p>
          <a:p>
            <a:r>
              <a:rPr lang="da-DK" b="1" dirty="0" smtClean="0"/>
              <a:t>vejlederen </a:t>
            </a:r>
            <a:r>
              <a:rPr lang="da-DK" b="1" dirty="0"/>
              <a:t>skal have adgang til og bruge årsplanerne</a:t>
            </a:r>
          </a:p>
          <a:p>
            <a:r>
              <a:rPr lang="da-DK" b="1" dirty="0" smtClean="0"/>
              <a:t>ledelsens </a:t>
            </a:r>
            <a:r>
              <a:rPr lang="da-DK" b="1" dirty="0"/>
              <a:t>opbakning</a:t>
            </a:r>
          </a:p>
          <a:p>
            <a:pPr>
              <a:buNone/>
            </a:pPr>
            <a:endParaRPr lang="da-D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a-DK" sz="2000" b="1" dirty="0" smtClean="0"/>
              <a:t>UDVIKLINGSPROJEKTET</a:t>
            </a:r>
            <a:r>
              <a:rPr lang="da-DK" sz="2000" dirty="0" smtClean="0"/>
              <a:t/>
            </a:r>
            <a:br>
              <a:rPr lang="da-DK" sz="2000" dirty="0" smtClean="0"/>
            </a:br>
            <a:r>
              <a:rPr lang="da-DK" sz="1700" dirty="0" smtClean="0"/>
              <a:t/>
            </a:r>
            <a:br>
              <a:rPr lang="da-DK" sz="1700" dirty="0" smtClean="0"/>
            </a:br>
            <a:r>
              <a:rPr lang="da-DK" sz="1700" dirty="0" smtClean="0"/>
              <a:t/>
            </a:r>
            <a:br>
              <a:rPr lang="da-DK" sz="1700" dirty="0" smtClean="0"/>
            </a:br>
            <a:r>
              <a:rPr lang="da-DK" sz="1700" dirty="0" smtClean="0"/>
              <a:t>                                                           </a:t>
            </a:r>
            <a:br>
              <a:rPr lang="da-DK" sz="1700" dirty="0" smtClean="0"/>
            </a:br>
            <a:r>
              <a:rPr lang="da-DK" sz="1700" dirty="0" smtClean="0"/>
              <a:t>                                                        </a:t>
            </a:r>
            <a:r>
              <a:rPr lang="da-DK" sz="1700" b="1" dirty="0" smtClean="0"/>
              <a:t>SVENDBORG KOMMUNE 2011-2013	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1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Hver skole bedes indsende 1 til 3 korte, uredigerede videooptagelser 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(af max. 5 min. varighed), der belyser arbejdet med de udvalgte digitale værktøjer sammen med elever og lærere.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 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Vigtigt: Hver video indledes med en meget kort præsentation af: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b="1" dirty="0" smtClean="0">
                <a:ea typeface="Helvetica" charset="0"/>
                <a:cs typeface="Helvetica" charset="0"/>
                <a:sym typeface="Helvetica" charset="0"/>
              </a:rPr>
              <a:t>skole, matrikel, klassetrin og tema (fag/emne/projekt). 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 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Video(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erne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) kan optages på mobiltelefon,  videokamera eller 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iPad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. 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Gør hvad der er nemmest for jer. Jeres video 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streames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 direkte på den fælles private 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Bambuserkanal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. Det er således kun deltagerne i projektet samt Ole og jeg der kan se jeres optagelser.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Giv filen en titel der indeholder skolens navn og temaet.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Videoerne benyttes som udgangspunkt for en senere vejledning sammen med Ole og Merete.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b="1" dirty="0" smtClean="0">
                <a:ea typeface="Helvetica" charset="0"/>
                <a:cs typeface="Helvetica" charset="0"/>
                <a:sym typeface="Helvetica" charset="0"/>
              </a:rPr>
              <a:t>Deadline: d. 3.februar 2012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	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b="1" dirty="0" smtClean="0">
                <a:ea typeface="Helvetica" charset="0"/>
                <a:cs typeface="Helvetica" charset="0"/>
                <a:sym typeface="Helvetica" charset="0"/>
              </a:rPr>
              <a:t>Opskrift: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Gå ind på </a:t>
            </a:r>
            <a:r>
              <a:rPr lang="da-DK" sz="1300" u="sng" dirty="0" err="1" smtClean="0">
                <a:ea typeface="Helvetica" charset="0"/>
                <a:cs typeface="Helvetica" charset="0"/>
                <a:sym typeface="Helvetica" charset="0"/>
                <a:hlinkClick r:id="rId2"/>
              </a:rPr>
              <a:t>www.bambuser.com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log på med fælleskoden:</a:t>
            </a: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Username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:	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xxxxx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Password:	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xxxxx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Installer en 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BambuserApp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 på en </a:t>
            </a:r>
            <a:r>
              <a:rPr lang="da-DK" sz="1300" dirty="0" err="1" smtClean="0">
                <a:ea typeface="Helvetica" charset="0"/>
                <a:cs typeface="Helvetica" charset="0"/>
                <a:sym typeface="Helvetica" charset="0"/>
              </a:rPr>
              <a:t>smartphone</a:t>
            </a:r>
            <a:r>
              <a:rPr lang="da-DK" sz="1300" dirty="0" smtClean="0">
                <a:ea typeface="Helvetica" charset="0"/>
                <a:cs typeface="Helvetica" charset="0"/>
                <a:sym typeface="Helvetica" charset="0"/>
              </a:rPr>
              <a:t>, eller brug videokamera eller…, optag, </a:t>
            </a:r>
            <a:r>
              <a:rPr lang="da-DK" sz="1300" b="1" dirty="0" smtClean="0">
                <a:ea typeface="Helvetica" charset="0"/>
                <a:cs typeface="Helvetica" charset="0"/>
                <a:sym typeface="Helvetica" charset="0"/>
              </a:rPr>
              <a:t>læg jeres video som Privat.</a:t>
            </a:r>
            <a:endParaRPr lang="da-DK" sz="13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0" indent="0" algn="r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endParaRPr lang="da-DK" sz="5100" dirty="0" smtClean="0">
              <a:ea typeface="Helvetica" charset="0"/>
              <a:cs typeface="Helvetica" charset="0"/>
              <a:sym typeface="Helvetica" charset="0"/>
              <a:hlinkClick r:id="rId3"/>
            </a:endParaRPr>
          </a:p>
          <a:p>
            <a:pPr marL="0" indent="0" algn="r" defTabSz="914145">
              <a:lnSpc>
                <a:spcPct val="80000"/>
              </a:lnSpc>
              <a:spcBef>
                <a:spcPts val="70"/>
              </a:spcBef>
              <a:buNone/>
              <a:defRPr/>
            </a:pPr>
            <a:r>
              <a:rPr lang="da-DK" sz="1300" u="sng" dirty="0" smtClean="0">
                <a:ea typeface="Helvetica" charset="0"/>
                <a:cs typeface="Helvetica" charset="0"/>
                <a:sym typeface="Helvetica" charset="0"/>
                <a:hlinkClick r:id="rId3"/>
              </a:rPr>
              <a:t>http://ordtilbillede.blogspot.com/</a:t>
            </a:r>
            <a:endParaRPr lang="da-DK" sz="5100" dirty="0" smtClean="0">
              <a:ea typeface="Helvetica" charset="0"/>
              <a:cs typeface="Helvetica" charset="0"/>
              <a:sym typeface="Helvetica" charset="0"/>
            </a:endParaRPr>
          </a:p>
          <a:p>
            <a:pPr>
              <a:defRPr/>
            </a:pPr>
            <a:endParaRPr lang="da-DK" sz="1300" dirty="0"/>
          </a:p>
        </p:txBody>
      </p:sp>
      <p:pic>
        <p:nvPicPr>
          <p:cNvPr id="22532" name="Picture 2" descr="image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1172" y="0"/>
            <a:ext cx="3482578" cy="104589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gradFill rotWithShape="0">
            <a:gsLst>
              <a:gs pos="0">
                <a:srgbClr val="EDEDED"/>
              </a:gs>
              <a:gs pos="65001">
                <a:srgbClr val="CFCFCF"/>
              </a:gs>
              <a:gs pos="100000">
                <a:srgbClr val="BABABA"/>
              </a:gs>
            </a:gsLst>
            <a:lin ang="5400000"/>
          </a:gradFill>
          <a:ln w="13546">
            <a:solidFill>
              <a:srgbClr val="000000"/>
            </a:solidFill>
            <a:round/>
          </a:ln>
          <a:effectLst>
            <a:outerShdw dist="20000" dir="5400000" algn="ctr" rotWithShape="0">
              <a:srgbClr val="000000">
                <a:alpha val="37999"/>
              </a:srgbClr>
            </a:outerShdw>
          </a:effectLst>
        </p:spPr>
        <p:txBody>
          <a:bodyPr lIns="62506" rIns="62506"/>
          <a:lstStyle/>
          <a:p>
            <a:pPr defTabSz="914145"/>
            <a:r>
              <a:rPr lang="da-DK" sz="2400" b="1" dirty="0" smtClean="0">
                <a:ea typeface="Helvetica" charset="0"/>
                <a:cs typeface="Helvetica" charset="0"/>
                <a:sym typeface="Helvetica" charset="0"/>
              </a:rPr>
              <a:t>Mediepædagogiske vejledningsværktøjer – nogle eksempler</a:t>
            </a:r>
            <a:endParaRPr lang="da-DK" b="1" dirty="0" smtClean="0"/>
          </a:p>
        </p:txBody>
      </p:sp>
      <p:sp>
        <p:nvSpPr>
          <p:cNvPr id="23555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1772543"/>
            <a:ext cx="8229823" cy="4680273"/>
          </a:xfrm>
        </p:spPr>
        <p:txBody>
          <a:bodyPr lIns="88896" tIns="50798" rIns="88896" bIns="50798" anchor="t"/>
          <a:lstStyle/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Informationssøgning</a:t>
            </a:r>
            <a:b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Wordle.net</a:t>
            </a:r>
            <a: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endParaRPr lang="da-DK" sz="6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endParaRPr lang="da-DK" sz="4500" b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Produktion og præsentation</a:t>
            </a:r>
            <a:b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Prezi</a:t>
            </a:r>
            <a: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			</a:t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Bambuser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		</a:t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YouTube</a:t>
            </a:r>
            <a: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Wix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		</a:t>
            </a:r>
            <a:endParaRPr lang="da-DK" sz="6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endParaRPr lang="da-DK" sz="4500" b="1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Analyse og brainstorming</a:t>
            </a:r>
            <a:b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MindMeister</a:t>
            </a:r>
            <a:endParaRPr lang="da-DK" sz="4500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endParaRPr lang="da-DK" sz="45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Kommunikation og samarbejde</a:t>
            </a:r>
            <a:br>
              <a:rPr lang="da-DK" sz="1100" b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Blogger</a:t>
            </a:r>
            <a:br>
              <a:rPr lang="da-DK" sz="1100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Wikispaces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Skoleintra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Dropbox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You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 Tube / Skole Tube</a:t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err="1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Facebook</a:t>
            </a: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Mail</a:t>
            </a:r>
            <a:b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11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Sms</a:t>
            </a:r>
            <a:endParaRPr lang="da-DK" sz="6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r>
              <a:rPr lang="da-DK" sz="7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 </a:t>
            </a:r>
            <a:endParaRPr lang="da-DK" sz="6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215421" indent="-215421" defTabSz="914145">
              <a:lnSpc>
                <a:spcPct val="80000"/>
              </a:lnSpc>
              <a:spcBef>
                <a:spcPts val="70"/>
              </a:spcBef>
              <a:buNone/>
            </a:pPr>
            <a:r>
              <a:rPr lang="da-DK" sz="6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 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gradFill rotWithShape="0">
            <a:gsLst>
              <a:gs pos="0">
                <a:srgbClr val="EDEDED"/>
              </a:gs>
              <a:gs pos="65001">
                <a:srgbClr val="CFCFCF"/>
              </a:gs>
              <a:gs pos="100000">
                <a:srgbClr val="BABABA"/>
              </a:gs>
            </a:gsLst>
            <a:lin ang="5400000"/>
          </a:gradFill>
          <a:ln w="13546">
            <a:solidFill>
              <a:srgbClr val="000000"/>
            </a:solidFill>
            <a:round/>
          </a:ln>
          <a:effectLst>
            <a:outerShdw dist="20000" dir="5400000" algn="ctr" rotWithShape="0">
              <a:srgbClr val="000000">
                <a:alpha val="37999"/>
              </a:srgbClr>
            </a:outerShdw>
          </a:effectLst>
        </p:spPr>
        <p:txBody>
          <a:bodyPr lIns="62506" rIns="62506">
            <a:normAutofit/>
          </a:bodyPr>
          <a:lstStyle/>
          <a:p>
            <a:pPr defTabSz="914145"/>
            <a:r>
              <a:rPr lang="da-DK" sz="3600" b="1" dirty="0" err="1" smtClean="0">
                <a:ea typeface="Helvetica" charset="0"/>
                <a:cs typeface="Helvetica" charset="0"/>
                <a:sym typeface="Helvetica" charset="0"/>
              </a:rPr>
              <a:t>‍Fokus</a:t>
            </a:r>
            <a:r>
              <a:rPr lang="da-DK" sz="3600" b="1" dirty="0" smtClean="0">
                <a:ea typeface="Helvetica" charset="0"/>
                <a:cs typeface="Helvetica" charset="0"/>
                <a:sym typeface="Helvetica" charset="0"/>
              </a:rPr>
              <a:t> I: Ressourcer og læremidler</a:t>
            </a:r>
            <a:endParaRPr lang="da-DK" sz="3600" dirty="0" smtClean="0"/>
          </a:p>
        </p:txBody>
      </p:sp>
      <p:sp>
        <p:nvSpPr>
          <p:cNvPr id="24579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2419945"/>
            <a:ext cx="8229823" cy="3705820"/>
          </a:xfrm>
        </p:spPr>
        <p:txBody>
          <a:bodyPr lIns="88896" tIns="50798" rIns="88896" bIns="50798" anchor="t"/>
          <a:lstStyle/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800" dirty="0" smtClean="0">
                <a:ea typeface="Helvetica" charset="0"/>
                <a:cs typeface="Helvetica" charset="0"/>
                <a:sym typeface="Helvetica" charset="0"/>
              </a:rPr>
              <a:t>Læremidler: analoge og digitale læremidler</a:t>
            </a:r>
          </a:p>
          <a:p>
            <a:pPr marL="151799" indent="-151799" defTabSz="914145">
              <a:spcBef>
                <a:spcPts val="492"/>
              </a:spcBef>
              <a:buNone/>
            </a:pPr>
            <a:endParaRPr lang="da-DK" sz="2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800" dirty="0" smtClean="0">
                <a:ea typeface="Helvetica" charset="0"/>
                <a:cs typeface="Helvetica" charset="0"/>
                <a:sym typeface="Helvetica" charset="0"/>
              </a:rPr>
              <a:t>Ressourcer: </a:t>
            </a:r>
            <a:r>
              <a:rPr lang="da-DK" sz="2800" dirty="0" err="1" smtClean="0">
                <a:ea typeface="Helvetica" charset="0"/>
                <a:cs typeface="Helvetica" charset="0"/>
                <a:sym typeface="Helvetica" charset="0"/>
              </a:rPr>
              <a:t>ikke-didaktiserede</a:t>
            </a:r>
            <a:r>
              <a:rPr lang="da-DK" sz="2800" dirty="0" smtClean="0">
                <a:ea typeface="Helvetica" charset="0"/>
                <a:cs typeface="Helvetica" charset="0"/>
                <a:sym typeface="Helvetica" charset="0"/>
              </a:rPr>
              <a:t> og </a:t>
            </a:r>
            <a:r>
              <a:rPr lang="da-DK" sz="2800" dirty="0" err="1" smtClean="0">
                <a:ea typeface="Helvetica" charset="0"/>
                <a:cs typeface="Helvetica" charset="0"/>
                <a:sym typeface="Helvetica" charset="0"/>
              </a:rPr>
              <a:t>didaktiserede</a:t>
            </a:r>
            <a:endParaRPr lang="da-DK" sz="2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None/>
            </a:pPr>
            <a:endParaRPr lang="da-DK" sz="28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51799" indent="-151799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800" dirty="0" smtClean="0">
                <a:ea typeface="Helvetica" charset="0"/>
                <a:cs typeface="Helvetica" charset="0"/>
                <a:sym typeface="Helvetica" charset="0"/>
              </a:rPr>
              <a:t>Brugergenerede ressourcer</a:t>
            </a:r>
          </a:p>
          <a:p>
            <a:pPr marL="151799" indent="-151799" defTabSz="914145">
              <a:spcBef>
                <a:spcPts val="492"/>
              </a:spcBef>
              <a:buNone/>
            </a:pPr>
            <a:endParaRPr lang="da-DK" sz="2800" dirty="0" smtClean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gradFill rotWithShape="0">
            <a:gsLst>
              <a:gs pos="0">
                <a:srgbClr val="EDEDED"/>
              </a:gs>
              <a:gs pos="65001">
                <a:srgbClr val="CFCFCF"/>
              </a:gs>
              <a:gs pos="100000">
                <a:srgbClr val="BABABA"/>
              </a:gs>
            </a:gsLst>
            <a:lin ang="5400000"/>
          </a:gradFill>
          <a:ln w="13546">
            <a:solidFill>
              <a:srgbClr val="000000"/>
            </a:solidFill>
            <a:round/>
          </a:ln>
          <a:effectLst>
            <a:outerShdw dist="20000" dir="5400000" algn="ctr" rotWithShape="0">
              <a:srgbClr val="000000">
                <a:alpha val="37999"/>
              </a:srgbClr>
            </a:outerShdw>
          </a:effectLst>
        </p:spPr>
        <p:txBody>
          <a:bodyPr lIns="62506" rIns="62506">
            <a:normAutofit fontScale="90000"/>
          </a:bodyPr>
          <a:lstStyle/>
          <a:p>
            <a:pPr defTabSz="914145"/>
            <a:r>
              <a:rPr lang="da-DK" sz="2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2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/>
            </a:r>
            <a:br>
              <a:rPr lang="da-DK" sz="22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</a:br>
            <a:r>
              <a:rPr lang="da-DK" sz="4000" b="1" dirty="0" smtClean="0">
                <a:ea typeface="Helvetica" charset="0"/>
                <a:cs typeface="Helvetica" charset="0"/>
                <a:sym typeface="Helvetica" charset="0"/>
              </a:rPr>
              <a:t>Fokus II: </a:t>
            </a:r>
            <a:r>
              <a:rPr lang="da-DK" sz="4000" b="1" dirty="0" err="1" smtClean="0">
                <a:ea typeface="Helvetica" charset="0"/>
                <a:cs typeface="Helvetica" charset="0"/>
                <a:sym typeface="Helvetica" charset="0"/>
              </a:rPr>
              <a:t>Læringsrum</a:t>
            </a:r>
            <a:r>
              <a:rPr lang="da-DK" sz="4000" b="1" dirty="0" smtClean="0">
                <a:ea typeface="Helvetica" charset="0"/>
                <a:cs typeface="Helvetica" charset="0"/>
                <a:sym typeface="Helvetica" charset="0"/>
              </a:rPr>
              <a:t> og læringsformer</a:t>
            </a:r>
            <a:br>
              <a:rPr lang="da-DK" sz="4000" b="1" dirty="0" smtClean="0">
                <a:ea typeface="Helvetica" charset="0"/>
                <a:cs typeface="Helvetica" charset="0"/>
                <a:sym typeface="Helvetica" charset="0"/>
              </a:rPr>
            </a:br>
            <a:endParaRPr lang="da-DK" sz="4000" dirty="0" smtClean="0"/>
          </a:p>
        </p:txBody>
      </p:sp>
      <p:sp>
        <p:nvSpPr>
          <p:cNvPr id="25603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2204517"/>
            <a:ext cx="8229823" cy="3921249"/>
          </a:xfrm>
        </p:spPr>
        <p:txBody>
          <a:bodyPr lIns="88896" tIns="50798" rIns="88896" bIns="50798" anchor="t"/>
          <a:lstStyle/>
          <a:p>
            <a:pPr marL="205376" indent="-205376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ea typeface="Helvetica" charset="0"/>
                <a:cs typeface="Helvetica" charset="0"/>
                <a:sym typeface="Helvetica" charset="0"/>
              </a:rPr>
              <a:t>Fysiske og virtuelle </a:t>
            </a:r>
            <a:r>
              <a:rPr lang="da-DK" dirty="0" err="1" smtClean="0">
                <a:ea typeface="Helvetica" charset="0"/>
                <a:cs typeface="Helvetica" charset="0"/>
                <a:sym typeface="Helvetica" charset="0"/>
              </a:rPr>
              <a:t>læringsrum</a:t>
            </a:r>
            <a:endParaRPr lang="da-DK" dirty="0" smtClean="0">
              <a:ea typeface="Helvetica" charset="0"/>
              <a:cs typeface="Helvetica" charset="0"/>
              <a:sym typeface="Helvetica" charset="0"/>
            </a:endParaRPr>
          </a:p>
          <a:p>
            <a:pPr marL="205376" indent="-205376" defTabSz="914145">
              <a:spcBef>
                <a:spcPts val="492"/>
              </a:spcBef>
              <a:buNone/>
            </a:pPr>
            <a:endParaRPr lang="da-DK" dirty="0" smtClean="0">
              <a:ea typeface="Helvetica" charset="0"/>
              <a:cs typeface="Helvetica" charset="0"/>
              <a:sym typeface="Helvetica" charset="0"/>
            </a:endParaRPr>
          </a:p>
          <a:p>
            <a:pPr marL="205376" indent="-205376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ea typeface="Helvetica" charset="0"/>
                <a:cs typeface="Helvetica" charset="0"/>
                <a:sym typeface="Helvetica" charset="0"/>
              </a:rPr>
              <a:t>Synkrone og asynkrone tilstedeværelsesformer</a:t>
            </a:r>
          </a:p>
          <a:p>
            <a:pPr marL="205376" indent="-205376" defTabSz="914145">
              <a:spcBef>
                <a:spcPts val="492"/>
              </a:spcBef>
              <a:buNone/>
            </a:pPr>
            <a:endParaRPr lang="da-DK" dirty="0" smtClean="0">
              <a:ea typeface="Helvetica" charset="0"/>
              <a:cs typeface="Helvetica" charset="0"/>
              <a:sym typeface="Helvetica" charset="0"/>
            </a:endParaRPr>
          </a:p>
          <a:p>
            <a:pPr marL="205376" indent="-205376" defTabSz="914145">
              <a:spcBef>
                <a:spcPts val="49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dirty="0" smtClean="0">
                <a:ea typeface="Helvetica" charset="0"/>
                <a:cs typeface="Helvetica" charset="0"/>
                <a:sym typeface="Helvetica" charset="0"/>
              </a:rPr>
              <a:t>Blandede læringsformer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524</Words>
  <Application>Microsoft Office PowerPoint</Application>
  <PresentationFormat>Skærmshow (4:3)</PresentationFormat>
  <Paragraphs>224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18</vt:i4>
      </vt:variant>
    </vt:vector>
  </HeadingPairs>
  <TitlesOfParts>
    <vt:vector size="19" baseType="lpstr">
      <vt:lpstr>Kontortema</vt:lpstr>
      <vt:lpstr>Skoleudvikling og skolebiblioteksudvikling</vt:lpstr>
      <vt:lpstr>  ET DANMARK, DER STÅR SAMMEN  </vt:lpstr>
      <vt:lpstr>Dias nummer 3</vt:lpstr>
      <vt:lpstr>   Kollegavejledning i Frederiksberg kommune – 2009-2011  </vt:lpstr>
      <vt:lpstr>   Kollegavejledning i Frederiksberg kommune – 2009-2011  </vt:lpstr>
      <vt:lpstr>UDVIKLINGSPROJEKTET                                                                                                                       SVENDBORG KOMMUNE 2011-2013 </vt:lpstr>
      <vt:lpstr>Mediepædagogiske vejledningsværktøjer – nogle eksempler</vt:lpstr>
      <vt:lpstr>‍Fokus I: Ressourcer og læremidler</vt:lpstr>
      <vt:lpstr>  Fokus II: Læringsrum og læringsformer </vt:lpstr>
      <vt:lpstr>‍  Fokus III: Roller og relationer </vt:lpstr>
      <vt:lpstr> Skolen og medierne – Svendborg Kommune – 2012 </vt:lpstr>
      <vt:lpstr>Dias nummer 12</vt:lpstr>
      <vt:lpstr>Dias nummer 13</vt:lpstr>
      <vt:lpstr>Fremtidens vejledningsunivers</vt:lpstr>
      <vt:lpstr>Dias nummer 15</vt:lpstr>
      <vt:lpstr>Skolen og læringscentret</vt:lpstr>
      <vt:lpstr>Skolebibliotekaren  – som udfordrende generalist</vt:lpstr>
      <vt:lpstr>SPØRGSMÅL</vt:lpstr>
    </vt:vector>
  </TitlesOfParts>
  <Company>UCC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25.3</dc:title>
  <dc:creator>CVU København &amp; Nordsjælland</dc:creator>
  <cp:lastModifiedBy>CVU København &amp; Nordsjælland</cp:lastModifiedBy>
  <cp:revision>10</cp:revision>
  <dcterms:created xsi:type="dcterms:W3CDTF">2012-03-20T12:51:54Z</dcterms:created>
  <dcterms:modified xsi:type="dcterms:W3CDTF">2012-05-06T09:46:28Z</dcterms:modified>
</cp:coreProperties>
</file>